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A77D5326-4FE9-46C6-86B9-6910B436B11D}" type="datetimeFigureOut">
              <a:rPr lang="en-US" smtClean="0"/>
              <a:t>7/20/2020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C55D746-5468-44CD-ABED-F8CDF52FEF67}" type="slidenum">
              <a:rPr lang="en-IN" smtClean="0"/>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77D5326-4FE9-46C6-86B9-6910B436B11D}" type="datetimeFigureOut">
              <a:rPr lang="en-US" smtClean="0"/>
              <a:t>7/20/2020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C55D746-5468-44CD-ABED-F8CDF52FEF67}"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7D5326-4FE9-46C6-86B9-6910B436B11D}" type="datetimeFigureOut">
              <a:rPr lang="en-US" smtClean="0"/>
              <a:t>7/20/2020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C55D746-5468-44CD-ABED-F8CDF52FEF67}"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A77D5326-4FE9-46C6-86B9-6910B436B11D}" type="datetimeFigureOut">
              <a:rPr lang="en-US" smtClean="0"/>
              <a:t>7/20/2020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C55D746-5468-44CD-ABED-F8CDF52FEF67}"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A77D5326-4FE9-46C6-86B9-6910B436B11D}" type="datetimeFigureOut">
              <a:rPr lang="en-US" smtClean="0"/>
              <a:t>7/20/2020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C55D746-5468-44CD-ABED-F8CDF52FEF67}"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A77D5326-4FE9-46C6-86B9-6910B436B11D}" type="datetimeFigureOut">
              <a:rPr lang="en-US" smtClean="0"/>
              <a:t>7/20/2020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C55D746-5468-44CD-ABED-F8CDF52FEF67}"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7D5326-4FE9-46C6-86B9-6910B436B11D}" type="datetimeFigureOut">
              <a:rPr lang="en-US" smtClean="0"/>
              <a:t>7/20/2020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C55D746-5468-44CD-ABED-F8CDF52FEF67}"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7D5326-4FE9-46C6-86B9-6910B436B11D}" type="datetimeFigureOut">
              <a:rPr lang="en-US" smtClean="0"/>
              <a:t>7/20/2020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C55D746-5468-44CD-ABED-F8CDF52FEF67}"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7D5326-4FE9-46C6-86B9-6910B436B11D}" type="datetimeFigureOut">
              <a:rPr lang="en-US" smtClean="0"/>
              <a:t>7/20/2020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C55D746-5468-44CD-ABED-F8CDF52FEF67}" type="slidenum">
              <a:rPr lang="en-IN" smtClean="0"/>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77D5326-4FE9-46C6-86B9-6910B436B11D}" type="datetimeFigureOut">
              <a:rPr lang="en-US" smtClean="0"/>
              <a:t>7/20/2020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C55D746-5468-44CD-ABED-F8CDF52FEF67}"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77D5326-4FE9-46C6-86B9-6910B436B11D}" type="datetimeFigureOut">
              <a:rPr lang="en-US" smtClean="0"/>
              <a:t>7/20/2020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C55D746-5468-44CD-ABED-F8CDF52FEF67}"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7D5326-4FE9-46C6-86B9-6910B436B11D}" type="datetimeFigureOut">
              <a:rPr lang="en-US" smtClean="0"/>
              <a:t>7/20/2020</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55D746-5468-44CD-ABED-F8CDF52FEF67}"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2985"/>
            <a:ext cx="7772400" cy="1143007"/>
          </a:xfrm>
        </p:spPr>
        <p:txBody>
          <a:bodyPr/>
          <a:lstStyle/>
          <a:p>
            <a:r>
              <a:rPr lang="en-US" dirty="0" smtClean="0"/>
              <a:t>Molecular biology</a:t>
            </a:r>
            <a:endParaRPr lang="en-IN" dirty="0"/>
          </a:p>
        </p:txBody>
      </p:sp>
      <p:sp>
        <p:nvSpPr>
          <p:cNvPr id="3" name="Subtitle 2"/>
          <p:cNvSpPr>
            <a:spLocks noGrp="1"/>
          </p:cNvSpPr>
          <p:nvPr>
            <p:ph type="subTitle" idx="1"/>
          </p:nvPr>
        </p:nvSpPr>
        <p:spPr>
          <a:xfrm>
            <a:off x="1357290" y="2643182"/>
            <a:ext cx="6429420" cy="2857520"/>
          </a:xfrm>
        </p:spPr>
        <p:txBody>
          <a:bodyPr>
            <a:normAutofit fontScale="85000" lnSpcReduction="10000"/>
          </a:bodyPr>
          <a:lstStyle/>
          <a:p>
            <a:r>
              <a:rPr lang="en-US" dirty="0" smtClean="0">
                <a:solidFill>
                  <a:srgbClr val="FF0000"/>
                </a:solidFill>
              </a:rPr>
              <a:t>Unit 	01	lecture o1</a:t>
            </a:r>
          </a:p>
          <a:p>
            <a:r>
              <a:rPr lang="en-US" dirty="0" smtClean="0">
                <a:solidFill>
                  <a:srgbClr val="FF0000"/>
                </a:solidFill>
              </a:rPr>
              <a:t>DNA genetic material Historical perspectives</a:t>
            </a:r>
          </a:p>
          <a:p>
            <a:r>
              <a:rPr lang="en-US" dirty="0" smtClean="0">
                <a:solidFill>
                  <a:srgbClr val="FF0000"/>
                </a:solidFill>
              </a:rPr>
              <a:t>By</a:t>
            </a:r>
          </a:p>
          <a:p>
            <a:r>
              <a:rPr lang="en-US" dirty="0" smtClean="0">
                <a:solidFill>
                  <a:srgbClr val="FF0000"/>
                </a:solidFill>
              </a:rPr>
              <a:t>Dr. </a:t>
            </a:r>
            <a:r>
              <a:rPr lang="en-US" dirty="0" err="1" smtClean="0">
                <a:solidFill>
                  <a:srgbClr val="FF0000"/>
                </a:solidFill>
              </a:rPr>
              <a:t>Himanshu</a:t>
            </a:r>
            <a:r>
              <a:rPr lang="en-US" dirty="0" smtClean="0">
                <a:solidFill>
                  <a:srgbClr val="FF0000"/>
                </a:solidFill>
              </a:rPr>
              <a:t> </a:t>
            </a:r>
            <a:r>
              <a:rPr lang="en-US" dirty="0" err="1" smtClean="0">
                <a:solidFill>
                  <a:srgbClr val="FF0000"/>
                </a:solidFill>
              </a:rPr>
              <a:t>Bhushan</a:t>
            </a:r>
            <a:r>
              <a:rPr lang="en-US" dirty="0" smtClean="0">
                <a:solidFill>
                  <a:srgbClr val="FF0000"/>
                </a:solidFill>
              </a:rPr>
              <a:t> </a:t>
            </a:r>
            <a:r>
              <a:rPr lang="en-US" dirty="0" err="1" smtClean="0">
                <a:solidFill>
                  <a:srgbClr val="FF0000"/>
                </a:solidFill>
              </a:rPr>
              <a:t>Jaruhar</a:t>
            </a:r>
            <a:endParaRPr lang="en-US" dirty="0" smtClean="0">
              <a:solidFill>
                <a:srgbClr val="FF0000"/>
              </a:solidFill>
            </a:endParaRPr>
          </a:p>
          <a:p>
            <a:r>
              <a:rPr lang="en-US" dirty="0" smtClean="0">
                <a:solidFill>
                  <a:srgbClr val="FF0000"/>
                </a:solidFill>
              </a:rPr>
              <a:t>Assistants Professor, S. P. D. College, </a:t>
            </a:r>
            <a:r>
              <a:rPr lang="en-US" dirty="0" err="1" smtClean="0">
                <a:solidFill>
                  <a:srgbClr val="FF0000"/>
                </a:solidFill>
              </a:rPr>
              <a:t>Garhwa</a:t>
            </a:r>
            <a:endParaRPr lang="en-IN" dirty="0" smtClean="0">
              <a:solidFill>
                <a:srgbClr val="FF0000"/>
              </a:solidFill>
            </a:endParaRPr>
          </a:p>
          <a:p>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Molecular biology</a:t>
            </a:r>
            <a:endParaRPr lang="en-IN" sz="2800" dirty="0"/>
          </a:p>
        </p:txBody>
      </p:sp>
      <p:sp>
        <p:nvSpPr>
          <p:cNvPr id="3" name="Content Placeholder 2"/>
          <p:cNvSpPr>
            <a:spLocks noGrp="1"/>
          </p:cNvSpPr>
          <p:nvPr>
            <p:ph idx="1"/>
          </p:nvPr>
        </p:nvSpPr>
        <p:spPr/>
        <p:txBody>
          <a:bodyPr/>
          <a:lstStyle/>
          <a:p>
            <a:pPr algn="ctr">
              <a:buNone/>
            </a:pPr>
            <a:r>
              <a:rPr lang="en-US" dirty="0" smtClean="0"/>
              <a:t>Unit 	01	lecture o1</a:t>
            </a:r>
          </a:p>
          <a:p>
            <a:pPr algn="ctr">
              <a:buNone/>
            </a:pPr>
            <a:r>
              <a:rPr lang="en-US" dirty="0" smtClean="0"/>
              <a:t>DNA genetic material Historical perspectives</a:t>
            </a:r>
          </a:p>
          <a:p>
            <a:pPr algn="ctr">
              <a:buNone/>
            </a:pPr>
            <a:r>
              <a:rPr lang="en-US" dirty="0" smtClean="0"/>
              <a:t>By</a:t>
            </a:r>
          </a:p>
          <a:p>
            <a:pPr algn="ctr">
              <a:buNone/>
            </a:pPr>
            <a:r>
              <a:rPr lang="en-US" dirty="0" smtClean="0"/>
              <a:t>Dr. </a:t>
            </a:r>
            <a:r>
              <a:rPr lang="en-US" dirty="0" err="1" smtClean="0"/>
              <a:t>Himanshu</a:t>
            </a:r>
            <a:r>
              <a:rPr lang="en-US" dirty="0" smtClean="0"/>
              <a:t> </a:t>
            </a:r>
            <a:r>
              <a:rPr lang="en-US" dirty="0" err="1" smtClean="0"/>
              <a:t>bhushan</a:t>
            </a:r>
            <a:r>
              <a:rPr lang="en-US" dirty="0" smtClean="0"/>
              <a:t> </a:t>
            </a:r>
            <a:r>
              <a:rPr lang="en-US" dirty="0" err="1" smtClean="0"/>
              <a:t>jaruhar</a:t>
            </a:r>
            <a:endParaRPr lang="en-US" dirty="0" smtClean="0"/>
          </a:p>
          <a:p>
            <a:pPr algn="ctr">
              <a:buNone/>
            </a:pPr>
            <a:r>
              <a:rPr lang="en-US" dirty="0" err="1" smtClean="0"/>
              <a:t>Asistant</a:t>
            </a:r>
            <a:r>
              <a:rPr lang="en-US" dirty="0" smtClean="0"/>
              <a:t> Professor, </a:t>
            </a:r>
            <a:r>
              <a:rPr lang="en-US" dirty="0" err="1" smtClean="0"/>
              <a:t>S.P.D.College</a:t>
            </a:r>
            <a:r>
              <a:rPr lang="en-US" dirty="0" smtClean="0"/>
              <a:t>, </a:t>
            </a:r>
            <a:r>
              <a:rPr lang="en-US" dirty="0" err="1" smtClean="0"/>
              <a:t>Garhwa</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IN" dirty="0"/>
          </a:p>
        </p:txBody>
      </p:sp>
      <p:sp>
        <p:nvSpPr>
          <p:cNvPr id="3" name="Content Placeholder 2"/>
          <p:cNvSpPr>
            <a:spLocks noGrp="1"/>
          </p:cNvSpPr>
          <p:nvPr>
            <p:ph idx="1"/>
          </p:nvPr>
        </p:nvSpPr>
        <p:spPr/>
        <p:txBody>
          <a:bodyPr/>
          <a:lstStyle/>
          <a:p>
            <a:r>
              <a:rPr lang="en-US" dirty="0" err="1" smtClean="0"/>
              <a:t>Mendelism</a:t>
            </a:r>
            <a:r>
              <a:rPr lang="en-US" dirty="0" smtClean="0"/>
              <a:t> was rediscovered in 1900</a:t>
            </a:r>
          </a:p>
          <a:p>
            <a:r>
              <a:rPr lang="en-US" dirty="0" smtClean="0"/>
              <a:t>It was gained ground as physical </a:t>
            </a:r>
            <a:r>
              <a:rPr lang="en-US" dirty="0" err="1" smtClean="0"/>
              <a:t>besis</a:t>
            </a:r>
            <a:r>
              <a:rPr lang="en-US" dirty="0" smtClean="0"/>
              <a:t> of heredity.</a:t>
            </a:r>
          </a:p>
          <a:p>
            <a:r>
              <a:rPr lang="en-US" dirty="0" smtClean="0"/>
              <a:t>Sutton soon established a link between </a:t>
            </a:r>
            <a:r>
              <a:rPr lang="en-US" dirty="0" err="1" smtClean="0"/>
              <a:t>mendels</a:t>
            </a:r>
            <a:r>
              <a:rPr lang="en-US" dirty="0" smtClean="0"/>
              <a:t> factors with chromosomes. It gained ground as chromosomal </a:t>
            </a:r>
            <a:r>
              <a:rPr lang="en-US" dirty="0" err="1" smtClean="0"/>
              <a:t>besis</a:t>
            </a:r>
            <a:r>
              <a:rPr lang="en-US" dirty="0" smtClean="0"/>
              <a:t> of heredity</a:t>
            </a:r>
          </a:p>
          <a:p>
            <a:r>
              <a:rPr lang="en-US" dirty="0" smtClean="0"/>
              <a:t>It was not then clear what is the chemical nature of heredity. </a:t>
            </a:r>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introduction</a:t>
            </a:r>
            <a:endParaRPr lang="en-IN" sz="3200" dirty="0"/>
          </a:p>
        </p:txBody>
      </p:sp>
      <p:sp>
        <p:nvSpPr>
          <p:cNvPr id="3" name="Content Placeholder 2"/>
          <p:cNvSpPr>
            <a:spLocks noGrp="1"/>
          </p:cNvSpPr>
          <p:nvPr>
            <p:ph idx="1"/>
          </p:nvPr>
        </p:nvSpPr>
        <p:spPr/>
        <p:txBody>
          <a:bodyPr/>
          <a:lstStyle/>
          <a:p>
            <a:r>
              <a:rPr lang="en-US" dirty="0" smtClean="0"/>
              <a:t>Biochemist </a:t>
            </a:r>
            <a:r>
              <a:rPr lang="en-US" dirty="0" err="1" smtClean="0"/>
              <a:t>focuussed</a:t>
            </a:r>
            <a:r>
              <a:rPr lang="en-US" dirty="0" smtClean="0"/>
              <a:t> on identify chemical nature of heredity.</a:t>
            </a:r>
          </a:p>
          <a:p>
            <a:r>
              <a:rPr lang="en-US" dirty="0" smtClean="0"/>
              <a:t>In 1869, </a:t>
            </a:r>
            <a:r>
              <a:rPr lang="en-US" dirty="0" err="1" smtClean="0"/>
              <a:t>freidrick</a:t>
            </a:r>
            <a:r>
              <a:rPr lang="en-US" dirty="0" smtClean="0"/>
              <a:t> </a:t>
            </a:r>
            <a:r>
              <a:rPr lang="en-US" dirty="0" err="1" smtClean="0"/>
              <a:t>Miescher</a:t>
            </a:r>
            <a:r>
              <a:rPr lang="en-US" dirty="0" smtClean="0"/>
              <a:t>  devised a method to separate nucleus from the cytoplasm and called it </a:t>
            </a:r>
            <a:r>
              <a:rPr lang="en-US" dirty="0" err="1" smtClean="0"/>
              <a:t>nuclein</a:t>
            </a:r>
            <a:r>
              <a:rPr lang="en-US" dirty="0" smtClean="0"/>
              <a:t>.</a:t>
            </a:r>
          </a:p>
          <a:p>
            <a:r>
              <a:rPr lang="en-US" dirty="0" smtClean="0"/>
              <a:t>The nature of the </a:t>
            </a:r>
            <a:r>
              <a:rPr lang="en-US" dirty="0" err="1" smtClean="0"/>
              <a:t>nuclein</a:t>
            </a:r>
            <a:r>
              <a:rPr lang="en-US" dirty="0" smtClean="0"/>
              <a:t> was acidic thus it was called nucleic acid.</a:t>
            </a:r>
          </a:p>
          <a:p>
            <a:r>
              <a:rPr lang="en-US" dirty="0" smtClean="0"/>
              <a:t>Nucleic acid contains lots of phosphorus</a:t>
            </a:r>
          </a:p>
          <a:p>
            <a:pPr>
              <a:buNone/>
            </a:pPr>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introduction</a:t>
            </a:r>
            <a:endParaRPr lang="en-IN" sz="3200" dirty="0"/>
          </a:p>
        </p:txBody>
      </p:sp>
      <p:sp>
        <p:nvSpPr>
          <p:cNvPr id="3" name="Content Placeholder 2"/>
          <p:cNvSpPr>
            <a:spLocks noGrp="1"/>
          </p:cNvSpPr>
          <p:nvPr>
            <p:ph idx="1"/>
          </p:nvPr>
        </p:nvSpPr>
        <p:spPr/>
        <p:txBody>
          <a:bodyPr>
            <a:normAutofit/>
          </a:bodyPr>
          <a:lstStyle/>
          <a:p>
            <a:r>
              <a:rPr lang="en-US" sz="2400" dirty="0" smtClean="0"/>
              <a:t>There are two types of nucleic acid are found one found in </a:t>
            </a:r>
            <a:r>
              <a:rPr lang="en-US" sz="2400" dirty="0" err="1" smtClean="0"/>
              <a:t>nuclein</a:t>
            </a:r>
            <a:r>
              <a:rPr lang="en-US" sz="2400" dirty="0" smtClean="0"/>
              <a:t> and other found in cytoplasm.</a:t>
            </a:r>
          </a:p>
          <a:p>
            <a:r>
              <a:rPr lang="en-US" sz="2400" dirty="0" err="1" smtClean="0"/>
              <a:t>Meischer</a:t>
            </a:r>
            <a:r>
              <a:rPr lang="en-US" sz="2400" dirty="0" smtClean="0"/>
              <a:t> believed that nucleic acid present in </a:t>
            </a:r>
            <a:r>
              <a:rPr lang="en-US" sz="2400" dirty="0" err="1" smtClean="0"/>
              <a:t>nuclein</a:t>
            </a:r>
            <a:r>
              <a:rPr lang="en-US" sz="2400" dirty="0" smtClean="0"/>
              <a:t> is unique and play a role in heredity.</a:t>
            </a:r>
          </a:p>
          <a:p>
            <a:r>
              <a:rPr lang="en-US" sz="2400" dirty="0" smtClean="0"/>
              <a:t>However he soon reject his hypothesis because his crude measuring technique incorrectly suggested that egg cells contain much more nucleic acid( actually called DNA) than the sperm cells.</a:t>
            </a:r>
          </a:p>
          <a:p>
            <a:r>
              <a:rPr lang="en-US" sz="2400" dirty="0" smtClean="0"/>
              <a:t>Reasoning that the sperm and egg must contribute roughly equal amount of heredity information.</a:t>
            </a:r>
            <a:endParaRPr lang="en-IN"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IN" dirty="0"/>
          </a:p>
        </p:txBody>
      </p:sp>
      <p:sp>
        <p:nvSpPr>
          <p:cNvPr id="3" name="Content Placeholder 2"/>
          <p:cNvSpPr>
            <a:spLocks noGrp="1"/>
          </p:cNvSpPr>
          <p:nvPr>
            <p:ph idx="1"/>
          </p:nvPr>
        </p:nvSpPr>
        <p:spPr/>
        <p:txBody>
          <a:bodyPr>
            <a:normAutofit/>
          </a:bodyPr>
          <a:lstStyle/>
          <a:p>
            <a:r>
              <a:rPr lang="en-US" sz="2400" dirty="0" smtClean="0"/>
              <a:t>In early 1880s a botanist Eduard Zacharias reported  - the extracting of DNA from the cell causes the disappearance of stain of the chromosome.</a:t>
            </a:r>
          </a:p>
          <a:p>
            <a:r>
              <a:rPr lang="en-US" sz="2400" dirty="0" smtClean="0"/>
              <a:t>Zacharias inferred that DNA is genetic material .</a:t>
            </a:r>
          </a:p>
          <a:p>
            <a:r>
              <a:rPr lang="en-US" sz="2400" dirty="0" smtClean="0"/>
              <a:t>This view prevailed until 1900s.</a:t>
            </a:r>
            <a:endParaRPr lang="en-IN"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IN" dirty="0"/>
          </a:p>
        </p:txBody>
      </p:sp>
      <p:sp>
        <p:nvSpPr>
          <p:cNvPr id="3" name="Content Placeholder 2"/>
          <p:cNvSpPr>
            <a:spLocks noGrp="1"/>
          </p:cNvSpPr>
          <p:nvPr>
            <p:ph idx="1"/>
          </p:nvPr>
        </p:nvSpPr>
        <p:spPr/>
        <p:txBody>
          <a:bodyPr>
            <a:normAutofit/>
          </a:bodyPr>
          <a:lstStyle/>
          <a:p>
            <a:r>
              <a:rPr lang="en-US" sz="2400" dirty="0" smtClean="0"/>
              <a:t>From  1900to 1940s scientist believed that genes were made up of protein rather than DNA because:</a:t>
            </a:r>
          </a:p>
          <a:p>
            <a:r>
              <a:rPr lang="en-US" sz="2400" dirty="0" smtClean="0"/>
              <a:t>Chemically protein are comparatively  more complex in structure and more diversity occurs in the cell than DNA.</a:t>
            </a:r>
          </a:p>
          <a:p>
            <a:r>
              <a:rPr lang="en-US" sz="2400" dirty="0" smtClean="0"/>
              <a:t>The more complexity means more possibility to contains more information</a:t>
            </a:r>
          </a:p>
          <a:p>
            <a:r>
              <a:rPr lang="en-US" sz="2400" dirty="0" smtClean="0"/>
              <a:t>Proteins are made up of 20 different amino acids that can be assembled in a vast number of combinations. </a:t>
            </a:r>
          </a:p>
          <a:p>
            <a:r>
              <a:rPr lang="en-US" sz="2400" dirty="0" smtClean="0"/>
              <a:t>DNA are simple polymer of only four nucleotides  consisting of same sequences over and over, thereby lacking the variability expected for a genetic molecule.</a:t>
            </a:r>
            <a:endParaRPr lang="en-IN"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Griffiths experiment</a:t>
            </a:r>
            <a:endParaRPr lang="en-IN" dirty="0"/>
          </a:p>
        </p:txBody>
      </p:sp>
      <p:sp>
        <p:nvSpPr>
          <p:cNvPr id="3" name="Content Placeholder 2"/>
          <p:cNvSpPr>
            <a:spLocks noGrp="1"/>
          </p:cNvSpPr>
          <p:nvPr>
            <p:ph idx="1"/>
          </p:nvPr>
        </p:nvSpPr>
        <p:spPr/>
        <p:txBody>
          <a:bodyPr>
            <a:normAutofit lnSpcReduction="10000"/>
          </a:bodyPr>
          <a:lstStyle/>
          <a:p>
            <a:r>
              <a:rPr lang="en-US" sz="2400" dirty="0" smtClean="0"/>
              <a:t>In 1928 an English physician Frederick Griffith who was studying a pathogenic strain of bacteria called pneumococcus( pleuropneumococcus) which causes  a fatal disease pneumonia in animals.</a:t>
            </a:r>
          </a:p>
          <a:p>
            <a:r>
              <a:rPr lang="en-US" sz="2400" dirty="0" smtClean="0"/>
              <a:t>That bacteria occurs in two strain called r strain and s- strain. </a:t>
            </a:r>
          </a:p>
          <a:p>
            <a:r>
              <a:rPr lang="en-US" sz="2400" dirty="0" smtClean="0"/>
              <a:t>R strain produces rough colony in agar culture because it lacks an envelop over its body and it is non pathogenic because it is attacked by immune system of the animal</a:t>
            </a:r>
          </a:p>
          <a:p>
            <a:r>
              <a:rPr lang="en-US" sz="2400" dirty="0" smtClean="0"/>
              <a:t>S strain is pathogenic and produce smooth or slimy colony because it has an envelope of mucous and slimy nature of carbohydrate. This envelope protect the bacterium from the immune system of the animal.</a:t>
            </a:r>
            <a:endParaRPr lang="en-IN"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a:t>
            </a:r>
            <a:endParaRPr lang="en-IN" dirty="0"/>
          </a:p>
        </p:txBody>
      </p:sp>
      <p:sp>
        <p:nvSpPr>
          <p:cNvPr id="3" name="Content Placeholder 2"/>
          <p:cNvSpPr>
            <a:spLocks noGrp="1"/>
          </p:cNvSpPr>
          <p:nvPr>
            <p:ph idx="1"/>
          </p:nvPr>
        </p:nvSpPr>
        <p:spPr/>
        <p:txBody>
          <a:bodyPr>
            <a:normAutofit fontScale="85000" lnSpcReduction="10000"/>
          </a:bodyPr>
          <a:lstStyle/>
          <a:p>
            <a:r>
              <a:rPr lang="en-US" dirty="0" smtClean="0"/>
              <a:t>When a mixture of R strain and heat killed s- strain was injected into a mouse the disease appeared. It was surprised for the Griffith because neither R strain nor heat killed S- strain itself able to produce the disease.</a:t>
            </a:r>
          </a:p>
          <a:p>
            <a:r>
              <a:rPr lang="en-US" dirty="0" smtClean="0"/>
              <a:t>The autopsy of the mouse revealed the presence of the S- strain . </a:t>
            </a:r>
          </a:p>
          <a:p>
            <a:r>
              <a:rPr lang="en-US" dirty="0" smtClean="0"/>
              <a:t>Griffith concluded that the non pathogenic strain had some how converted into pathogenic strain by a substance present in the heat killed S – bacteria.</a:t>
            </a:r>
          </a:p>
          <a:p>
            <a:r>
              <a:rPr lang="en-US" dirty="0" smtClean="0"/>
              <a:t>He called this phenomenon TRANSFORMATION. And the transforming substance as transforming principle.</a:t>
            </a:r>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Avery Mc </a:t>
            </a:r>
            <a:r>
              <a:rPr lang="en-US" dirty="0" err="1" smtClean="0"/>
              <a:t>Leyod</a:t>
            </a:r>
            <a:r>
              <a:rPr lang="en-US" dirty="0" smtClean="0"/>
              <a:t> and Mc Carty expt.</a:t>
            </a:r>
            <a:endParaRPr lang="en-IN" dirty="0"/>
          </a:p>
        </p:txBody>
      </p:sp>
      <p:sp>
        <p:nvSpPr>
          <p:cNvPr id="3" name="Content Placeholder 2"/>
          <p:cNvSpPr>
            <a:spLocks noGrp="1"/>
          </p:cNvSpPr>
          <p:nvPr>
            <p:ph idx="1"/>
          </p:nvPr>
        </p:nvSpPr>
        <p:spPr/>
        <p:txBody>
          <a:bodyPr>
            <a:normAutofit/>
          </a:bodyPr>
          <a:lstStyle/>
          <a:p>
            <a:r>
              <a:rPr lang="en-US" sz="2400" dirty="0" smtClean="0"/>
              <a:t>After 14 years of Griffiths  revelation of transforming principles  three American Biochemist Oswald  Avery, and his colleagues pursued the investigation of transformation. </a:t>
            </a:r>
          </a:p>
          <a:p>
            <a:r>
              <a:rPr lang="en-US" sz="2400" dirty="0" smtClean="0"/>
              <a:t>They fractionated cell free extracts of the s strain bacteria and found that only the nucleic acid fraction of the extract is capable of causing transformation.</a:t>
            </a:r>
          </a:p>
          <a:p>
            <a:r>
              <a:rPr lang="en-US" sz="2400" dirty="0" smtClean="0"/>
              <a:t>Moreover  the activity of transformation was eliminated  by treatment with  </a:t>
            </a:r>
            <a:r>
              <a:rPr lang="en-US" sz="2400" dirty="0" err="1" smtClean="0"/>
              <a:t>deoxyribonuclease</a:t>
            </a:r>
            <a:r>
              <a:rPr lang="en-US" sz="2400" dirty="0" smtClean="0"/>
              <a:t> enzyme that specifically digest the DNA.</a:t>
            </a:r>
          </a:p>
          <a:p>
            <a:r>
              <a:rPr lang="en-US" sz="2400" dirty="0" smtClean="0"/>
              <a:t>This and other evidence convinced them that the transforming substance of the S- strain of bacteria was DNA.</a:t>
            </a:r>
          </a:p>
          <a:p>
            <a:pPr>
              <a:buNone/>
            </a:pPr>
            <a:endParaRPr lang="en-IN"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Hershey and chase expt.</a:t>
            </a:r>
            <a:endParaRPr lang="en-IN" dirty="0"/>
          </a:p>
        </p:txBody>
      </p:sp>
      <p:sp>
        <p:nvSpPr>
          <p:cNvPr id="3" name="Content Placeholder 2"/>
          <p:cNvSpPr>
            <a:spLocks noGrp="1"/>
          </p:cNvSpPr>
          <p:nvPr>
            <p:ph idx="1"/>
          </p:nvPr>
        </p:nvSpPr>
        <p:spPr/>
        <p:txBody>
          <a:bodyPr>
            <a:normAutofit lnSpcReduction="10000"/>
          </a:bodyPr>
          <a:lstStyle/>
          <a:p>
            <a:r>
              <a:rPr lang="en-US" sz="2400" dirty="0" smtClean="0"/>
              <a:t>In 1952 Alfred Hershey and Martha Chase designed an experiment with a </a:t>
            </a:r>
            <a:r>
              <a:rPr lang="en-US" sz="2400" dirty="0" err="1" smtClean="0"/>
              <a:t>bacteriophage</a:t>
            </a:r>
            <a:r>
              <a:rPr lang="en-US" sz="2400" dirty="0" smtClean="0"/>
              <a:t> virus T2 to address the question of genetic material</a:t>
            </a:r>
          </a:p>
          <a:p>
            <a:r>
              <a:rPr lang="en-US" sz="2400" dirty="0" smtClean="0"/>
              <a:t>T2 virus is made of only protein and nucleic acid DNA.</a:t>
            </a:r>
          </a:p>
          <a:p>
            <a:r>
              <a:rPr lang="en-US" sz="2400" dirty="0" smtClean="0"/>
              <a:t>To distinguish between two, they took advantage of difference between DNA and Protein.</a:t>
            </a:r>
          </a:p>
          <a:p>
            <a:r>
              <a:rPr lang="en-US" sz="2400" dirty="0" smtClean="0"/>
              <a:t>DNA contains </a:t>
            </a:r>
            <a:r>
              <a:rPr lang="en-US" sz="2400" dirty="0"/>
              <a:t> </a:t>
            </a:r>
            <a:r>
              <a:rPr lang="en-US" sz="2400" dirty="0" smtClean="0"/>
              <a:t>Phosphorus but not Sulfur in its molecules.</a:t>
            </a:r>
          </a:p>
          <a:p>
            <a:r>
              <a:rPr lang="en-US" sz="2400" dirty="0" smtClean="0"/>
              <a:t>Proteins contains sulfur in amino acids Cysteine and Methionine but not  phosphorus at all.</a:t>
            </a:r>
          </a:p>
          <a:p>
            <a:r>
              <a:rPr lang="en-US" sz="2400" dirty="0" smtClean="0"/>
              <a:t>They prepared two batches of T2 phage with  culturing in S35 </a:t>
            </a:r>
            <a:r>
              <a:rPr lang="en-US" sz="2400" dirty="0" err="1" smtClean="0"/>
              <a:t>containg</a:t>
            </a:r>
            <a:r>
              <a:rPr lang="en-US" sz="2400" dirty="0" smtClean="0"/>
              <a:t>  medium and P32 containing medium for several generations</a:t>
            </a:r>
            <a:endParaRPr lang="en-IN"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a:t>
            </a:r>
            <a:endParaRPr lang="en-IN" dirty="0"/>
          </a:p>
        </p:txBody>
      </p:sp>
      <p:sp>
        <p:nvSpPr>
          <p:cNvPr id="3" name="Content Placeholder 2"/>
          <p:cNvSpPr>
            <a:spLocks noGrp="1"/>
          </p:cNvSpPr>
          <p:nvPr>
            <p:ph idx="1"/>
          </p:nvPr>
        </p:nvSpPr>
        <p:spPr/>
        <p:txBody>
          <a:bodyPr/>
          <a:lstStyle/>
          <a:p>
            <a:r>
              <a:rPr lang="en-US" sz="2400" dirty="0" smtClean="0"/>
              <a:t>By using radioactive isotope they were able to trace the facts of both protein and DNA during the infection process</a:t>
            </a:r>
            <a:r>
              <a:rPr lang="en-US" dirty="0" smtClean="0"/>
              <a:t>.</a:t>
            </a:r>
          </a:p>
          <a:p>
            <a:r>
              <a:rPr lang="en-US" sz="2400" dirty="0" smtClean="0"/>
              <a:t>They infected the bacterium with the mixture of the both batch of the phage and allowed to attach to the bacterial cell and inject their genetic material into the bacterial cell.</a:t>
            </a:r>
          </a:p>
          <a:p>
            <a:r>
              <a:rPr lang="en-US" sz="2400" dirty="0"/>
              <a:t> </a:t>
            </a:r>
            <a:r>
              <a:rPr lang="en-US" sz="2400" dirty="0" smtClean="0"/>
              <a:t>Hershey and chase  obtained empty coat of the phage by simple blending  the  culture and recovered the bacterium cell by centrifugation as a pellet.</a:t>
            </a:r>
          </a:p>
          <a:p>
            <a:r>
              <a:rPr lang="en-US" sz="2400" dirty="0" smtClean="0"/>
              <a:t> the data revealed that the coat of the phage contains most of the S35 while most of the P32 present in the DNA of the bacterium.</a:t>
            </a:r>
            <a:endParaRPr lang="en-IN"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US" sz="2400" dirty="0" smtClean="0"/>
              <a:t>When the infected  bacteria was cultured in the fresh medium in incubated longer some of the offspring had p32 but none with S35 isotopes.</a:t>
            </a:r>
          </a:p>
          <a:p>
            <a:r>
              <a:rPr lang="en-US" sz="2400" dirty="0" smtClean="0"/>
              <a:t>This was the first proven result of  the DNA that it is the genetic material of the virus and Bacteria. </a:t>
            </a:r>
            <a:endParaRPr lang="en-IN"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err="1" smtClean="0"/>
              <a:t>Franckel</a:t>
            </a:r>
            <a:r>
              <a:rPr lang="en-US" sz="2800" dirty="0" smtClean="0"/>
              <a:t> Conrad expt.</a:t>
            </a:r>
            <a:br>
              <a:rPr lang="en-US" sz="2800" dirty="0" smtClean="0"/>
            </a:br>
            <a:r>
              <a:rPr lang="en-US" sz="2800" dirty="0" smtClean="0"/>
              <a:t>RNA is genetic material in Tobacco </a:t>
            </a:r>
            <a:r>
              <a:rPr lang="en-US" sz="2800" dirty="0" err="1" smtClean="0"/>
              <a:t>mossaic</a:t>
            </a:r>
            <a:r>
              <a:rPr lang="en-US" sz="2800" dirty="0" smtClean="0"/>
              <a:t> virus</a:t>
            </a:r>
            <a:endParaRPr lang="en-IN" sz="2800" dirty="0"/>
          </a:p>
        </p:txBody>
      </p:sp>
      <p:sp>
        <p:nvSpPr>
          <p:cNvPr id="3" name="Content Placeholder 2"/>
          <p:cNvSpPr>
            <a:spLocks noGrp="1"/>
          </p:cNvSpPr>
          <p:nvPr>
            <p:ph idx="1"/>
          </p:nvPr>
        </p:nvSpPr>
        <p:spPr/>
        <p:txBody>
          <a:bodyPr>
            <a:normAutofit fontScale="92500" lnSpcReduction="10000"/>
          </a:bodyPr>
          <a:lstStyle/>
          <a:p>
            <a:r>
              <a:rPr lang="en-US" sz="2400" dirty="0" smtClean="0"/>
              <a:t>In 1950, H </a:t>
            </a:r>
            <a:r>
              <a:rPr lang="en-US" sz="2400" dirty="0" err="1" smtClean="0"/>
              <a:t>Franckel</a:t>
            </a:r>
            <a:r>
              <a:rPr lang="en-US" sz="2400" dirty="0" smtClean="0"/>
              <a:t> </a:t>
            </a:r>
            <a:r>
              <a:rPr lang="en-US" sz="2400" dirty="0" err="1" smtClean="0"/>
              <a:t>conrad</a:t>
            </a:r>
            <a:r>
              <a:rPr lang="en-US" sz="2400" dirty="0" smtClean="0"/>
              <a:t> and his colleagues designed an expt. to find out whether the RNA or protein is the genetic material in RNA Virus.</a:t>
            </a:r>
          </a:p>
          <a:p>
            <a:r>
              <a:rPr lang="en-US" sz="2400" dirty="0" smtClean="0"/>
              <a:t>They separated the protein and RNA of the virus and inoculated them on healthy tobacco leaves.</a:t>
            </a:r>
          </a:p>
          <a:p>
            <a:r>
              <a:rPr lang="en-US" sz="2400" dirty="0"/>
              <a:t> </a:t>
            </a:r>
            <a:r>
              <a:rPr lang="en-US" sz="2400" dirty="0" smtClean="0"/>
              <a:t>they took different strains of virus which are different in protein structure and type of symptoms produce.</a:t>
            </a:r>
          </a:p>
          <a:p>
            <a:r>
              <a:rPr lang="en-US" sz="2400" dirty="0" smtClean="0"/>
              <a:t>For example there is a HR strain in which methionine and </a:t>
            </a:r>
            <a:r>
              <a:rPr lang="en-US" sz="2400" dirty="0" err="1" smtClean="0"/>
              <a:t>histidine</a:t>
            </a:r>
            <a:r>
              <a:rPr lang="en-US" sz="2400" dirty="0" smtClean="0"/>
              <a:t> amino acid  present but absent in most of the strain of the virus.</a:t>
            </a:r>
          </a:p>
          <a:p>
            <a:r>
              <a:rPr lang="en-US" sz="2400" dirty="0" smtClean="0"/>
              <a:t>Then they prepared  a hybrid virus by combining the protein of the two </a:t>
            </a:r>
            <a:r>
              <a:rPr lang="en-US" sz="2400" dirty="0" err="1" smtClean="0"/>
              <a:t>strainwith</a:t>
            </a:r>
            <a:r>
              <a:rPr lang="en-US" sz="2400" dirty="0" smtClean="0"/>
              <a:t> the RNA of the other strain.</a:t>
            </a:r>
          </a:p>
          <a:p>
            <a:r>
              <a:rPr lang="en-US" sz="2400" dirty="0" smtClean="0"/>
              <a:t>The hybrid virus when infected the host the symptoms were </a:t>
            </a:r>
            <a:r>
              <a:rPr lang="en-US" sz="2400" dirty="0" err="1" smtClean="0"/>
              <a:t>analysed</a:t>
            </a:r>
            <a:endParaRPr lang="en-IN"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a:t>
            </a:r>
            <a:endParaRPr lang="en-IN" dirty="0"/>
          </a:p>
        </p:txBody>
      </p:sp>
      <p:sp>
        <p:nvSpPr>
          <p:cNvPr id="3" name="Content Placeholder 2"/>
          <p:cNvSpPr>
            <a:spLocks noGrp="1"/>
          </p:cNvSpPr>
          <p:nvPr>
            <p:ph idx="1"/>
          </p:nvPr>
        </p:nvSpPr>
        <p:spPr/>
        <p:txBody>
          <a:bodyPr>
            <a:normAutofit/>
          </a:bodyPr>
          <a:lstStyle/>
          <a:p>
            <a:r>
              <a:rPr lang="en-US" sz="2400" dirty="0" smtClean="0"/>
              <a:t>The new virus had protein coat identical to the original virus from which the RNA had been isolated.</a:t>
            </a:r>
          </a:p>
          <a:p>
            <a:r>
              <a:rPr lang="en-US" sz="2400" dirty="0" smtClean="0"/>
              <a:t>In each case the symptoms were identical to those of the strain from which RNA had been isolated   to construct hybrid Virus.</a:t>
            </a:r>
          </a:p>
          <a:p>
            <a:r>
              <a:rPr lang="en-US" sz="2400" dirty="0" smtClean="0"/>
              <a:t>They thus concluded that IN RNA virus RNA acts as genetic material not protein.</a:t>
            </a:r>
          </a:p>
          <a:p>
            <a:endParaRPr lang="en-US" sz="2400" dirty="0" smtClean="0"/>
          </a:p>
          <a:p>
            <a:pPr>
              <a:buNone/>
            </a:pPr>
            <a:endParaRPr lang="en-IN"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Franckel</a:t>
            </a:r>
            <a:r>
              <a:rPr lang="en-US" dirty="0" smtClean="0"/>
              <a:t> Conrad expt.</a:t>
            </a:r>
            <a:endParaRPr lang="en-IN" dirty="0"/>
          </a:p>
        </p:txBody>
      </p:sp>
      <p:pic>
        <p:nvPicPr>
          <p:cNvPr id="2051" name="Picture 3"/>
          <p:cNvPicPr>
            <a:picLocks noGrp="1" noChangeAspect="1" noChangeArrowheads="1"/>
          </p:cNvPicPr>
          <p:nvPr>
            <p:ph idx="1"/>
          </p:nvPr>
        </p:nvPicPr>
        <p:blipFill>
          <a:blip r:embed="rId2"/>
          <a:srcRect/>
          <a:stretch>
            <a:fillRect/>
          </a:stretch>
        </p:blipFill>
        <p:spPr bwMode="auto">
          <a:xfrm>
            <a:off x="1357290" y="1455252"/>
            <a:ext cx="7212947" cy="5045582"/>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TotalTime>
  <Words>1063</Words>
  <Application>Microsoft Office PowerPoint</Application>
  <PresentationFormat>On-screen Show (4:3)</PresentationFormat>
  <Paragraphs>78</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Molecular biology</vt:lpstr>
      <vt:lpstr>Molecular biology</vt:lpstr>
      <vt:lpstr>introduction</vt:lpstr>
      <vt:lpstr>introduction</vt:lpstr>
      <vt:lpstr>introduction</vt:lpstr>
      <vt:lpstr>introduction</vt:lpstr>
      <vt:lpstr>introduction</vt:lpstr>
      <vt:lpstr>Griffiths experiment</vt:lpstr>
      <vt:lpstr>continue</vt:lpstr>
      <vt:lpstr>Avery Mc Leyod and Mc Carty expt.</vt:lpstr>
      <vt:lpstr>Hershey and chase expt.</vt:lpstr>
      <vt:lpstr>continue</vt:lpstr>
      <vt:lpstr>Slide 13</vt:lpstr>
      <vt:lpstr>Franckel Conrad expt. RNA is genetic material in Tobacco mossaic virus</vt:lpstr>
      <vt:lpstr>continue</vt:lpstr>
      <vt:lpstr>Franckel Conrad expt.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Molecular biology</dc:title>
  <dc:creator>User</dc:creator>
  <cp:lastModifiedBy>User</cp:lastModifiedBy>
  <cp:revision>10</cp:revision>
  <dcterms:created xsi:type="dcterms:W3CDTF">2020-07-20T05:53:54Z</dcterms:created>
  <dcterms:modified xsi:type="dcterms:W3CDTF">2020-07-20T07:32:56Z</dcterms:modified>
</cp:coreProperties>
</file>